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28E8C6-3466-4A28-B17C-7BD6E851B189}" v="1196" dt="2022-03-15T00:52:01.956"/>
    <p1510:client id="{78669476-DAF8-44C7-A423-C4458415DD45}" v="40" dt="2022-03-15T14:39:36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6652782-CF53-49C7-B3EC-4F576F4E95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34139A-8032-49F8-ACA9-25A360179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BDB3E-9773-4CD4-AA2B-3D4A6B024D6C}" type="datetimeFigureOut">
              <a:rPr lang="es-ES" smtClean="0"/>
              <a:t>15/03/2022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FC2B26-2A92-45EA-A147-3523DD0960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A435B3-C33C-4D73-9EAB-8F84C7B85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0D6FB-9992-4CA8-AB5C-995F79E190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1248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797F6-1CCD-40B9-8E56-A571822642AA}" type="datetimeFigureOut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18473-90E0-4B45-98EA-A3F0786B456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189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8473-90E0-4B45-98EA-A3F0786B456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71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88330D-07CA-4EAA-AF66-93322B32E4CF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4A5925-0E6D-4F77-895D-C71B65BF3633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F74BA4-BC91-4741-B98F-3DA700C8057B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87B1DD-A9A9-4734-8489-F1E4526A5436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BA599F-7D49-43D3-BD55-60B7E495A864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1ABA0-946F-43E5-B264-851748F7A670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388C72-A1B9-48D0-9D25-4A0896E7D3AF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AF1790-EFFC-4845-B5CF-B23F07B045D4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AC8630-D22D-4B52-9D89-7CA9CEEBEFD9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5364C-4789-4C88-8D7D-A0EB1C03AEEE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3325DC5A-BAAD-4ED9-9E46-830B29B8EBA8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4E5ACF7A-B168-4869-8A1A-7112D8CD8EC6}" type="datetime1">
              <a:rPr lang="es-ES" noProof="0" smtClean="0"/>
              <a:t>15/03/2022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quizpm.com/pmbok7-dominios-de-desempeno-del-proyecto" TargetMode="External"/><Relationship Id="rId2" Type="http://schemas.openxmlformats.org/officeDocument/2006/relationships/hyperlink" Target="http://www.cauqueva.org.ar/archivos/gu%EDa-de-diagn%F3stico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questionpro.com/t/AVDX5ZrnR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5198" y="2474895"/>
            <a:ext cx="6212764" cy="1908215"/>
          </a:xfrm>
          <a:noFill/>
          <a:ln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s-ES" sz="4000">
                <a:solidFill>
                  <a:schemeClr val="tx1"/>
                </a:solidFill>
                <a:ea typeface="+mj-lt"/>
                <a:cs typeface="+mj-lt"/>
              </a:rPr>
              <a:t>Adaptación</a:t>
            </a:r>
            <a:endParaRPr lang="es-ES" sz="40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A82F3-F6C4-4325-8C9C-7DF1AD06B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0"/>
            <a:ext cx="40621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33732" y="2173266"/>
            <a:ext cx="3254408" cy="251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400">
                <a:solidFill>
                  <a:schemeClr val="tx2">
                    <a:lumMod val="90000"/>
                  </a:schemeClr>
                </a:solidFill>
              </a:rPr>
              <a:t>Realizado por:</a:t>
            </a:r>
          </a:p>
          <a:p>
            <a:r>
              <a:rPr lang="es-ES" sz="2400">
                <a:solidFill>
                  <a:schemeClr val="tx2">
                    <a:lumMod val="90000"/>
                  </a:schemeClr>
                </a:solidFill>
              </a:rPr>
              <a:t>Cristian Andrés Henao</a:t>
            </a: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5DB87-17ED-4CA4-8B5F-A5AE2FB2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773883"/>
            <a:ext cx="5408696" cy="584219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Evaluaciones que incluye consideraciones relativas a: </a:t>
            </a:r>
            <a:endParaRPr lang="es-ES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457200" indent="-457200" algn="ctr">
              <a:lnSpc>
                <a:spcPct val="90000"/>
              </a:lnSpc>
              <a:buAutoNum type="arabicPeriod"/>
            </a:pPr>
            <a:r>
              <a:rPr lang="es-E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La aceptación 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pPr marL="457200" indent="-457200" algn="ctr">
              <a:lnSpc>
                <a:spcPct val="90000"/>
              </a:lnSpc>
              <a:buAutoNum type="arabicPeriod"/>
            </a:pPr>
            <a:r>
              <a:rPr lang="es-E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La confianza. 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pPr marL="457200" indent="-457200" algn="ctr">
              <a:lnSpc>
                <a:spcPct val="90000"/>
              </a:lnSpc>
              <a:buAutoNum type="arabicPeriod"/>
            </a:pPr>
            <a:r>
              <a:rPr lang="es-E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El empoderamiento. 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pPr marL="457200" indent="-457200" algn="ctr">
              <a:lnSpc>
                <a:spcPct val="90000"/>
              </a:lnSpc>
              <a:buAutoNum type="arabicPeriod"/>
            </a:pPr>
            <a:r>
              <a:rPr lang="es-E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La cultura organizacional e implementar </a:t>
            </a:r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la mejora continua.</a:t>
            </a:r>
            <a:endParaRPr lang="es-ES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buNone/>
            </a:pPr>
            <a:r>
              <a:rPr lang="es-E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Las revisiones de fase </a:t>
            </a:r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y las retrospectivas ofrecen la oportunidad de inspeccionar y adaptar el proceso, el enfoque de desarrollo y la frecuencia de entrega, según sea necesario.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dirty="0"/>
            </a:br>
            <a:endParaRPr lang="en-US" dirty="0"/>
          </a:p>
          <a:p>
            <a:pPr>
              <a:lnSpc>
                <a:spcPct val="90000"/>
              </a:lnSpc>
            </a:pPr>
            <a:endParaRPr lang="es-ES" sz="140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D8B2B1-FFB6-4E9B-A5C7-2F373A56F173}"/>
              </a:ext>
            </a:extLst>
          </p:cNvPr>
          <p:cNvSpPr txBox="1"/>
          <p:nvPr/>
        </p:nvSpPr>
        <p:spPr>
          <a:xfrm>
            <a:off x="338408" y="726596"/>
            <a:ext cx="4324710" cy="44658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s-ES" sz="2400" dirty="0">
              <a:latin typeface="Arial"/>
              <a:ea typeface="+mn-lt"/>
              <a:cs typeface="Arial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ES" sz="2400" dirty="0">
                <a:latin typeface="Arial"/>
                <a:cs typeface="Arial"/>
              </a:rPr>
              <a:t>Equipo del Proyecto</a:t>
            </a:r>
            <a:endParaRPr lang="es-ES" dirty="0">
              <a:latin typeface="Gill Sans MT" panose="020B0502020104020203"/>
              <a:cs typeface="Arial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s-ES" sz="2400" dirty="0"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2400" dirty="0">
                <a:latin typeface="Arial"/>
                <a:cs typeface="Arial"/>
              </a:rPr>
              <a:t> Las consideraciones sobre el equipo del proyecto incluyen: tamaño del equipo del proyecto,  geografía del equipo del proyecto, distribución organizacional, experiencia del equipo del proyecto y acceso al cliente.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029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B7156B-38FE-47AA-98D4-4F78CFB9E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2300">
                <a:solidFill>
                  <a:srgbClr val="FFFFFF"/>
                </a:solidFill>
                <a:ea typeface="+mj-lt"/>
                <a:cs typeface="+mj-lt"/>
              </a:rPr>
              <a:t>ADAPTACIÓN DE LOS DOMINIOS DE DESEMPEÑO</a:t>
            </a:r>
            <a:endParaRPr lang="es-ES" sz="23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9DB224D8-B13E-4B0D-8261-7DF383A1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154" y="1372837"/>
            <a:ext cx="4667351" cy="44246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 sz="2000" dirty="0">
                <a:latin typeface="Arial"/>
                <a:ea typeface="+mn-lt"/>
                <a:cs typeface="+mn-lt"/>
              </a:rPr>
              <a:t>Una relación de trabajo productiva con los interesados a lo largo del proyecto.</a:t>
            </a:r>
            <a:endParaRPr lang="es-ES" sz="2000">
              <a:latin typeface="Arial"/>
              <a:cs typeface="Arial"/>
            </a:endParaRPr>
          </a:p>
          <a:p>
            <a:r>
              <a:rPr lang="es-ES" sz="2000" dirty="0">
                <a:latin typeface="Arial"/>
                <a:ea typeface="+mn-lt"/>
                <a:cs typeface="+mn-lt"/>
              </a:rPr>
              <a:t>Acuerdo de los interesados con los objetivos del proyecto.</a:t>
            </a:r>
            <a:endParaRPr lang="es-ES" sz="2000">
              <a:latin typeface="Arial"/>
              <a:cs typeface="Arial"/>
            </a:endParaRPr>
          </a:p>
          <a:p>
            <a:r>
              <a:rPr lang="es-ES" sz="2000" dirty="0">
                <a:latin typeface="Arial"/>
                <a:ea typeface="+mn-lt"/>
                <a:cs typeface="+mn-lt"/>
              </a:rPr>
              <a:t>Los interesados que son beneficiarios del proyecto brindan apoyo y están satisfechos. </a:t>
            </a:r>
            <a:endParaRPr lang="es-ES" sz="2000" dirty="0">
              <a:latin typeface="Arial"/>
              <a:ea typeface="+mn-lt"/>
              <a:cs typeface="Arial"/>
            </a:endParaRPr>
          </a:p>
          <a:p>
            <a:r>
              <a:rPr lang="es-ES" sz="2000" dirty="0">
                <a:latin typeface="Arial"/>
                <a:ea typeface="+mn-lt"/>
                <a:cs typeface="+mn-lt"/>
              </a:rPr>
              <a:t>Los interesados que pueden oponerse al proyecto o a sus entregables no afectan negativamente los resultados del proyecto.</a:t>
            </a:r>
            <a:endParaRPr lang="es-ES" sz="2000">
              <a:latin typeface="Arial"/>
              <a:cs typeface="Arial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64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3346818-3C49-4EC4-95CB-6589C710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0" r="28512" b="-1"/>
          <a:stretch/>
        </p:blipFill>
        <p:spPr>
          <a:xfrm>
            <a:off x="4650909" y="10"/>
            <a:ext cx="7627354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8F375C-7409-48C4-A846-835CC69A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s-ES">
                <a:solidFill>
                  <a:schemeClr val="bg1"/>
                </a:solidFill>
                <a:ea typeface="+mj-lt"/>
                <a:cs typeface="+mj-lt"/>
              </a:rPr>
              <a:t>INTERESADOS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59EA18-FF86-4779-BAE7-EA9DFE192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Cuanto mayor sea el número de redes en las que participa un interesado o grupo de interesados, más complejas serán las redes de información y desinformación que el interesado puede recibir.</a:t>
            </a:r>
            <a:endParaRPr lang="es-ES" sz="2000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0" indent="0">
              <a:buNone/>
            </a:pPr>
            <a:endParaRPr lang="es-ES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26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AB99C-54AE-4589-BD94-AF89F4F6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s-ES" sz="2400">
                <a:ea typeface="+mj-lt"/>
                <a:cs typeface="+mj-lt"/>
              </a:rPr>
              <a:t>EQUIPO DEL PROYECTO</a:t>
            </a:r>
            <a:endParaRPr lang="es-ES" sz="2400"/>
          </a:p>
        </p:txBody>
      </p:sp>
      <p:pic>
        <p:nvPicPr>
          <p:cNvPr id="4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A446905-8365-4421-9869-467BE17A5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9" r="22632" b="2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4CEBBE-0725-4BC5-BBEF-8EB8B52C8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ES" sz="2400" dirty="0">
                <a:latin typeface="Arial"/>
                <a:ea typeface="+mn-lt"/>
                <a:cs typeface="+mn-lt"/>
              </a:rPr>
              <a:t>Equilibrar aquellas aptitudes de las que carecen unos, para fortalecerlas con las que otros tienen.</a:t>
            </a:r>
            <a:endParaRPr lang="es-ES"/>
          </a:p>
          <a:p>
            <a:pPr marL="0" indent="0">
              <a:buNone/>
            </a:pPr>
            <a:endParaRPr lang="es-E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1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58A0F9-FA09-423B-B544-58B53AC1A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ENFOQUE DE DESARROLLO Y CICLO DE VIDA</a:t>
            </a:r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73CCA2DE-1BD8-42AB-A911-CC523ADAF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1551" y="128676"/>
            <a:ext cx="7197765" cy="6726114"/>
          </a:xfrm>
        </p:spPr>
      </p:pic>
    </p:spTree>
    <p:extLst>
      <p:ext uri="{BB962C8B-B14F-4D97-AF65-F5344CB8AC3E}">
        <p14:creationId xmlns:p14="http://schemas.microsoft.com/office/powerpoint/2010/main" val="230023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5C5D9D8D-2A15-40E6-AE13-98A91C32B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24A807-447E-4412-9278-91A949BC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PLANIFICACIÓN</a:t>
            </a:r>
          </a:p>
        </p:txBody>
      </p:sp>
    </p:spTree>
    <p:extLst>
      <p:ext uri="{BB962C8B-B14F-4D97-AF65-F5344CB8AC3E}">
        <p14:creationId xmlns:p14="http://schemas.microsoft.com/office/powerpoint/2010/main" val="1808423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759E2-0971-40B8-8674-8F079084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184" y="1384080"/>
            <a:ext cx="3044952" cy="162763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TRABAJO DEL PROYECTO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4C45D-FCB1-4B86-967A-2C9EDB63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045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C4A34-762E-40DF-A8AF-0D811BC02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161" y="802767"/>
            <a:ext cx="656539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DF52377-B4D9-4BC8-8310-49B36FFF7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73" b="-3"/>
          <a:stretch/>
        </p:blipFill>
        <p:spPr>
          <a:xfrm>
            <a:off x="1113201" y="1122807"/>
            <a:ext cx="5925312" cy="42976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C800BFC-AAAD-4287-85E7-75A1C6B64FD8}"/>
              </a:ext>
            </a:extLst>
          </p:cNvPr>
          <p:cNvSpPr txBox="1"/>
          <p:nvPr/>
        </p:nvSpPr>
        <p:spPr>
          <a:xfrm>
            <a:off x="8074325" y="3574211"/>
            <a:ext cx="32032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El trabajo por proyecto implica pensar en términos de resultados y procesos.</a:t>
            </a:r>
            <a:endParaRPr lang="es-ES" sz="24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294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B1FEA-F427-47F5-8FEB-A20BB892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49" y="260201"/>
            <a:ext cx="7729728" cy="814909"/>
          </a:xfrm>
        </p:spPr>
        <p:txBody>
          <a:bodyPr/>
          <a:lstStyle/>
          <a:p>
            <a:r>
              <a:rPr lang="es-ES" dirty="0">
                <a:ea typeface="+mj-lt"/>
                <a:cs typeface="+mj-lt"/>
              </a:rPr>
              <a:t>ENTREGA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76D929-9217-441A-BA8D-D46C03DE6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76" y="1243441"/>
            <a:ext cx="11237803" cy="53448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Ser un administrador diligente, respetuoso y cuidadoso.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Construir una cultura de responsabilidad y respeto.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Involucrar a las partes interesadas para entender sus intereses y necesidades.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Centrarse en el valor.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Reconocer y responder a las interacciones de los sistemas.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Motivar, influir, entrenar y aprender.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Adaptar el enfoque de entrega según el contexto.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Incorporar la calidad en los procesos y resultados.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Abordar la complejidad haciendo uso del conocimiento, experiencia y aprendizaje.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Abordar las oportunidades y las amenazas.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Ser adaptable y resistente.</a:t>
            </a:r>
            <a:endParaRPr lang="es-E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Permitir el cambio para lograr el estado futuro deseado.</a:t>
            </a:r>
            <a:endParaRPr lang="es-ES" sz="2000" dirty="0">
              <a:solidFill>
                <a:schemeClr val="bg1"/>
              </a:solidFill>
              <a:latin typeface="Arial"/>
            </a:endParaRP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508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CE1EC2-C9CB-4277-92E5-35681744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12" y="417445"/>
            <a:ext cx="4076646" cy="1300465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Métricas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7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5FCAAA7-16D2-4B81-96A9-82111D07F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106103"/>
            <a:ext cx="6250769" cy="448492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E0671A5-FAAD-4B0D-947A-C6396D1D611B}"/>
              </a:ext>
            </a:extLst>
          </p:cNvPr>
          <p:cNvSpPr txBox="1"/>
          <p:nvPr/>
        </p:nvSpPr>
        <p:spPr>
          <a:xfrm>
            <a:off x="296174" y="2395268"/>
            <a:ext cx="402278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Una métrica debe ser o estar basada en un valor numérico que nos dé una visión objetiva del estado de esta variable.</a:t>
            </a:r>
            <a:endParaRPr lang="es-E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377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43EE4E4-4F6E-4D0C-8241-7422485C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085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1D46A8-91B6-4A5B-B75E-83CA6D21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965" y="916214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DIAGNÓSTICO</a:t>
            </a:r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DFF21-67C6-4C4C-9A1C-C7726D3D3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66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8F8D60-BC6F-4B41-9481-5F49C96A1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51A7D264-1DA3-46EC-BF76-B137223A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9" y="750068"/>
            <a:ext cx="5266624" cy="504119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0261F6-223F-42A5-8449-A561B4A1B502}"/>
              </a:ext>
            </a:extLst>
          </p:cNvPr>
          <p:cNvSpPr txBox="1"/>
          <p:nvPr/>
        </p:nvSpPr>
        <p:spPr>
          <a:xfrm>
            <a:off x="6924137" y="2797834"/>
            <a:ext cx="40946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latin typeface="Arial"/>
                <a:ea typeface="+mn-lt"/>
                <a:cs typeface="+mn-lt"/>
              </a:rPr>
              <a:t>Las revisiones periódicas, como las retrospectivas o las lecciones aprendidas, son formas eficaces de determinar si los enfoques funcionan bien y si se pueden hacer mejoras mediante la adaptación.</a:t>
            </a:r>
            <a:endParaRPr lang="es-ES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751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18FAF040-3B75-443F-B050-C935CD02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9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5B26F6-465D-43E7-97EC-8528B9F9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921" y="1545365"/>
            <a:ext cx="3838426" cy="53134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Es tomar en cuenta el enfoque de desarrollo, los procesos, el ciclo de la vida de los proyectos para que resulten más adecuados para el entorno y el trabajo en cuestión.</a:t>
            </a:r>
            <a:endParaRPr lang="es-ES" sz="24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27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C0A562-385B-4461-A133-5780ED6D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49" y="332088"/>
            <a:ext cx="7729728" cy="1016192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  <a:ea typeface="+mj-lt"/>
                <a:cs typeface="+mj-lt"/>
              </a:rPr>
              <a:t>Fuentes investigativas 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C51BD3-4C64-4DEF-94C8-117EF9D3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76" y="1947931"/>
            <a:ext cx="11209048" cy="310198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ES" dirty="0">
                <a:latin typeface="Arial"/>
                <a:ea typeface="+mn-lt"/>
                <a:cs typeface="Arial"/>
              </a:rPr>
              <a:t>PMBOK séptima edición </a:t>
            </a:r>
            <a:endParaRPr lang="es-ES" dirty="0"/>
          </a:p>
          <a:p>
            <a:pPr>
              <a:lnSpc>
                <a:spcPct val="90000"/>
              </a:lnSpc>
            </a:pPr>
            <a:r>
              <a:rPr lang="es-ES" dirty="0">
                <a:latin typeface="Arial"/>
                <a:ea typeface="+mn-lt"/>
                <a:cs typeface="+mn-lt"/>
                <a:hlinkClick r:id="rId2"/>
              </a:rPr>
              <a:t>http://www.cauqueva.org.ar/archivos/gu%EDa-de-diagn%F3stico.pdf</a:t>
            </a:r>
            <a:endParaRPr lang="es-ES">
              <a:latin typeface="Arial"/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s-ES" dirty="0">
                <a:latin typeface="Arial"/>
                <a:ea typeface="+mn-lt"/>
                <a:cs typeface="+mn-lt"/>
                <a:hlinkClick r:id="rId3"/>
              </a:rPr>
              <a:t>https://blog.quizpm.com/pmbok7-dominios-de-desempeno-del-proyecto</a:t>
            </a:r>
            <a:endParaRPr lang="es-ES" dirty="0">
              <a:latin typeface="Arial"/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s-ES" sz="11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6078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D8E041-2BE3-4C47-BFC4-BDDEC1F0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1900">
                <a:solidFill>
                  <a:srgbClr val="FFFFFF"/>
                </a:solidFill>
              </a:rPr>
              <a:t>CUESTIONARIO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812251-E608-4985-B8DF-2BEFC9D2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035" y="1588986"/>
            <a:ext cx="2172055" cy="39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ea typeface="+mn-lt"/>
                <a:cs typeface="+mn-lt"/>
                <a:hlinkClick r:id="rId2"/>
              </a:rPr>
              <a:t>https://www.questionpro.com/t/AVDX5ZrnRW</a:t>
            </a:r>
            <a:endParaRPr lang="es-ES">
              <a:ea typeface="+mn-lt"/>
              <a:cs typeface="+mn-lt"/>
            </a:endParaRPr>
          </a:p>
          <a:p>
            <a:endParaRPr lang="es-ES" dirty="0"/>
          </a:p>
        </p:txBody>
      </p:sp>
      <p:pic>
        <p:nvPicPr>
          <p:cNvPr id="4" name="Imagen 4" descr="Imagen que contiene béisbol&#10;&#10;Descripción generada automáticamente">
            <a:extLst>
              <a:ext uri="{FF2B5EF4-FFF2-40B4-BE49-F238E27FC236}">
                <a16:creationId xmlns:a16="http://schemas.microsoft.com/office/drawing/2014/main" id="{21F227C9-A3B7-42E4-87F4-5F23B03B0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231" y="793540"/>
            <a:ext cx="3619500" cy="54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FDB1CC-C93C-4969-AFBA-0200F11C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267969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s-ES" b="1">
                <a:solidFill>
                  <a:schemeClr val="bg1"/>
                </a:solidFill>
                <a:ea typeface="+mj-lt"/>
                <a:cs typeface="+mj-lt"/>
              </a:rPr>
              <a:t> Alternativa de adaptación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468478-9DC3-40C8-95CB-D9925FBD4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69" y="2134836"/>
            <a:ext cx="7148488" cy="37175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Es utilizar  marcos de referencia o metodologías sin modificar.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s-ES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Hay una gran variedad de metodologías disponibles que nos ayudan a utilizar en el proyecto: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- </a:t>
            </a:r>
            <a:r>
              <a:rPr lang="es-ES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Descripciones de procesos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- </a:t>
            </a:r>
            <a:r>
              <a:rPr lang="es-ES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Fases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- </a:t>
            </a:r>
            <a:r>
              <a:rPr lang="es-ES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Métodos</a:t>
            </a:r>
          </a:p>
          <a:p>
            <a:pPr algn="ctr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- </a:t>
            </a:r>
            <a:r>
              <a:rPr lang="es-ES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Artefactos y plantillas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s-ES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Dichas metodologías no requieren estar adaptadas al contexto de la organización . Lo que implica que son globales sin importar la razón de la organización.</a:t>
            </a:r>
            <a:endParaRPr lang="es-ES" dirty="0">
              <a:solidFill>
                <a:schemeClr val="bg1"/>
              </a:solidFill>
              <a:latin typeface="Arial"/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sz="1400" dirty="0"/>
            </a:b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s-ES" sz="1400">
              <a:solidFill>
                <a:schemeClr val="bg1"/>
              </a:solidFill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59BE481-12A1-4AAE-A147-983871EC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946" y="942010"/>
            <a:ext cx="4118774" cy="511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58DCD-C00F-47A0-AB3D-FF43E3F0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2300">
                <a:solidFill>
                  <a:srgbClr val="FFFFFF"/>
                </a:solidFill>
                <a:latin typeface="Arial"/>
                <a:ea typeface="+mj-lt"/>
                <a:cs typeface="+mj-lt"/>
              </a:rPr>
              <a:t>La adaptación en gestión de proyectos</a:t>
            </a:r>
            <a:endParaRPr lang="es-ES" sz="23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33EA8-2FAA-4A4D-99F8-C3857EA8F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826986"/>
            <a:ext cx="6470884" cy="573599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s-ES" sz="2600" dirty="0">
                <a:latin typeface="Arial"/>
                <a:ea typeface="+mn-lt"/>
                <a:cs typeface="+mn-lt"/>
              </a:rPr>
              <a:t>Los proyectos operan en entornos complejos que necesitan equilibrar demandas potencialmente competitivas que incluyen:  </a:t>
            </a:r>
            <a:endParaRPr lang="es-ES" sz="2600">
              <a:latin typeface="Arial"/>
              <a:cs typeface="Arial"/>
            </a:endParaRPr>
          </a:p>
          <a:p>
            <a:pPr>
              <a:lnSpc>
                <a:spcPct val="90000"/>
              </a:lnSpc>
              <a:buNone/>
            </a:pPr>
            <a:endParaRPr lang="es-ES" sz="2600" dirty="0">
              <a:latin typeface="Arial"/>
              <a:ea typeface="+mn-lt"/>
              <a:cs typeface="+mn-lt"/>
            </a:endParaRPr>
          </a:p>
          <a:p>
            <a:pPr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600" dirty="0">
                <a:latin typeface="Arial"/>
                <a:ea typeface="+mn-lt"/>
                <a:cs typeface="+mn-lt"/>
              </a:rPr>
              <a:t> Entregar lo más rápido posible.</a:t>
            </a:r>
            <a:endParaRPr lang="es-ES" sz="2600">
              <a:latin typeface="Arial"/>
              <a:cs typeface="Arial"/>
            </a:endParaRPr>
          </a:p>
          <a:p>
            <a:pPr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600" dirty="0">
                <a:latin typeface="Arial"/>
                <a:ea typeface="+mn-lt"/>
                <a:cs typeface="+mn-lt"/>
              </a:rPr>
              <a:t> Minimizar los costos del proyecto.</a:t>
            </a:r>
            <a:endParaRPr lang="es-ES" sz="2600">
              <a:latin typeface="Arial"/>
              <a:cs typeface="Arial"/>
            </a:endParaRPr>
          </a:p>
          <a:p>
            <a:pPr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600" dirty="0">
                <a:latin typeface="Arial"/>
                <a:ea typeface="+mn-lt"/>
                <a:cs typeface="+mn-lt"/>
              </a:rPr>
              <a:t> Optimizar el valor entregado.</a:t>
            </a:r>
            <a:endParaRPr lang="es-ES" sz="2600">
              <a:latin typeface="Arial"/>
              <a:cs typeface="Arial"/>
            </a:endParaRPr>
          </a:p>
          <a:p>
            <a:pPr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600" dirty="0">
                <a:latin typeface="Arial"/>
                <a:ea typeface="+mn-lt"/>
                <a:cs typeface="+mn-lt"/>
              </a:rPr>
              <a:t> Crear productos y resultados de alta calidad.</a:t>
            </a:r>
            <a:endParaRPr lang="es-ES" sz="2600">
              <a:latin typeface="Arial"/>
              <a:cs typeface="Arial"/>
            </a:endParaRPr>
          </a:p>
          <a:p>
            <a:pPr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600" dirty="0">
                <a:latin typeface="Arial"/>
                <a:ea typeface="+mn-lt"/>
                <a:cs typeface="+mn-lt"/>
              </a:rPr>
              <a:t> Permitir el cumplimiento de los estándares regulatorios.</a:t>
            </a:r>
            <a:endParaRPr lang="es-ES" sz="2600">
              <a:latin typeface="Arial"/>
              <a:cs typeface="Arial"/>
            </a:endParaRPr>
          </a:p>
          <a:p>
            <a:pPr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600" dirty="0">
                <a:latin typeface="Arial"/>
                <a:ea typeface="+mn-lt"/>
                <a:cs typeface="+mn-lt"/>
              </a:rPr>
              <a:t> Satisfacer las diversas expectativas de los interesados.</a:t>
            </a:r>
            <a:endParaRPr lang="es-ES" sz="26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600" dirty="0">
                <a:latin typeface="Arial"/>
                <a:ea typeface="+mn-lt"/>
                <a:cs typeface="+mn-lt"/>
              </a:rPr>
              <a:t> Adaptarse al cambio.</a:t>
            </a:r>
            <a:endParaRPr lang="es-ES" sz="260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sz="1500" dirty="0"/>
            </a:br>
            <a:endParaRPr lang="en-US" sz="1500"/>
          </a:p>
          <a:p>
            <a:pPr marL="0" indent="0">
              <a:lnSpc>
                <a:spcPct val="90000"/>
              </a:lnSpc>
              <a:buNone/>
            </a:pPr>
            <a:endParaRPr lang="es-ES"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587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18925152-6605-4672-841C-607623CE8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9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57358-1DFE-497B-859D-13D666C7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30372"/>
            <a:ext cx="3637143" cy="2001215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s-ES">
                <a:solidFill>
                  <a:schemeClr val="bg1"/>
                </a:solidFill>
                <a:latin typeface="Arial"/>
                <a:ea typeface="+mj-lt"/>
                <a:cs typeface="+mj-lt"/>
              </a:rPr>
              <a:t>¿ Por qué adaptar ?</a:t>
            </a:r>
            <a:endParaRPr lang="es-ES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FD2AFC-EFE6-44EE-B567-3C5BBF333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48" y="2983100"/>
            <a:ext cx="4312878" cy="42638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22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Se lleva a cabo para ajustarse mejor a la organización, el entorno operativo y las necesidades del proyecto. Son muchas las variables que intervienen en el proceso de adaptación, entre ellas la criticidad del proyecto y el número de interesados que participan en el mismo.</a:t>
            </a:r>
            <a:endParaRPr lang="es-ES" sz="2200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buNone/>
            </a:pPr>
            <a:endParaRPr lang="es-ES" sz="1700">
              <a:solidFill>
                <a:schemeClr val="bg1"/>
              </a:solidFill>
              <a:latin typeface="Arial"/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sz="1700" dirty="0"/>
            </a:br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3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EF0EF-DD30-4E3E-BC1F-B8393BFF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05900"/>
            <a:ext cx="7729728" cy="1116833"/>
          </a:xfrm>
        </p:spPr>
        <p:txBody>
          <a:bodyPr>
            <a:normAutofit fontScale="90000"/>
          </a:bodyPr>
          <a:lstStyle/>
          <a:p>
            <a:r>
              <a:rPr lang="es-ES" b="1" dirty="0">
                <a:ea typeface="+mj-lt"/>
                <a:cs typeface="+mj-lt"/>
              </a:rPr>
              <a:t> Adaptar LOS ASPECTOS DEL PROYECTO </a:t>
            </a:r>
            <a:endParaRPr lang="es-ES" dirty="0"/>
          </a:p>
        </p:txBody>
      </p:sp>
      <p:pic>
        <p:nvPicPr>
          <p:cNvPr id="4" name="Imagen 4" descr="Icono, Flecha&#10;&#10;Descripción generada automáticamente">
            <a:extLst>
              <a:ext uri="{FF2B5EF4-FFF2-40B4-BE49-F238E27FC236}">
                <a16:creationId xmlns:a16="http://schemas.microsoft.com/office/drawing/2014/main" id="{BF43755B-40B2-449D-A4AA-0794ACCC9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471" y="2285833"/>
            <a:ext cx="2214114" cy="1980482"/>
          </a:xfrm>
        </p:spPr>
      </p:pic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176BD648-D48F-48F2-BA9B-C627DB0D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56526"/>
            <a:ext cx="2743200" cy="2057400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20F5F10E-ABC6-49E8-9D41-7CCCE10F2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241" y="2513702"/>
            <a:ext cx="2207104" cy="1543050"/>
          </a:xfrm>
          <a:prstGeom prst="rect">
            <a:avLst/>
          </a:prstGeom>
        </p:spPr>
      </p:pic>
      <p:pic>
        <p:nvPicPr>
          <p:cNvPr id="8" name="Imagen 8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A5BBBC39-AF9B-4FF6-89EA-8E4DF310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118" y="4744445"/>
            <a:ext cx="2958860" cy="1739828"/>
          </a:xfrm>
          <a:prstGeom prst="rect">
            <a:avLst/>
          </a:prstGeom>
        </p:spPr>
      </p:pic>
      <p:pic>
        <p:nvPicPr>
          <p:cNvPr id="9" name="Imagen 9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E160E92-2426-4878-9BFD-B45D1D943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322" y="4738148"/>
            <a:ext cx="2648489" cy="16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8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9948" y="0"/>
            <a:ext cx="673210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1B1232-56F3-4AAC-AA26-C16D3708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66" y="964692"/>
            <a:ext cx="866986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s-ES">
                <a:solidFill>
                  <a:srgbClr val="404040"/>
                </a:solidFill>
                <a:ea typeface="+mj-lt"/>
                <a:cs typeface="+mj-lt"/>
              </a:rPr>
              <a:t>Procesos</a:t>
            </a:r>
            <a:endParaRPr lang="es-ES">
              <a:solidFill>
                <a:srgbClr val="40404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35E12B-20AB-427C-9137-07DCFEFF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831" y="2638044"/>
            <a:ext cx="5714338" cy="31019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2000" dirty="0">
                <a:latin typeface="Arial"/>
                <a:ea typeface="+mn-lt"/>
                <a:cs typeface="+mn-lt"/>
              </a:rPr>
              <a:t>La adaptación del proceso al ciclo de vida y al enfoque de desarrollo seleccionados incluye la determinación de las porciones o elementos que deben ser:</a:t>
            </a:r>
            <a:endParaRPr lang="es-ES" sz="2000">
              <a:latin typeface="Arial"/>
              <a:cs typeface="Arial"/>
            </a:endParaRPr>
          </a:p>
          <a:p>
            <a:pPr algn="ctr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000" dirty="0">
                <a:latin typeface="Arial"/>
                <a:ea typeface="+mn-lt"/>
                <a:cs typeface="+mn-lt"/>
              </a:rPr>
              <a:t>Agregados</a:t>
            </a:r>
          </a:p>
          <a:p>
            <a:pPr algn="ctr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000" dirty="0">
                <a:latin typeface="Arial"/>
                <a:ea typeface="+mn-lt"/>
                <a:cs typeface="+mn-lt"/>
              </a:rPr>
              <a:t>Modificados</a:t>
            </a:r>
          </a:p>
          <a:p>
            <a:pPr algn="ctr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000" dirty="0">
                <a:latin typeface="Arial"/>
                <a:ea typeface="+mn-lt"/>
                <a:cs typeface="+mn-lt"/>
              </a:rPr>
              <a:t>Eliminados</a:t>
            </a:r>
          </a:p>
          <a:p>
            <a:pPr algn="ctr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000" dirty="0">
                <a:latin typeface="Arial"/>
                <a:ea typeface="+mn-lt"/>
                <a:cs typeface="+mn-lt"/>
              </a:rPr>
              <a:t>Combinados</a:t>
            </a:r>
          </a:p>
          <a:p>
            <a:pPr algn="ctr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s-ES" sz="2000" dirty="0">
                <a:latin typeface="Arial"/>
                <a:ea typeface="+mn-lt"/>
                <a:cs typeface="+mn-lt"/>
              </a:rPr>
              <a:t>Alineados</a:t>
            </a:r>
            <a:endParaRPr lang="es-E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97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CFD52-90A2-4F59-A418-7474DFFE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INVOLUCRAMIENTO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5EF3CD-9E7F-4052-98C2-C22C14CE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                                               </a:t>
            </a:r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   </a:t>
            </a:r>
            <a:r>
              <a:rPr lang="es-ES" sz="22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Personas</a:t>
            </a:r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   </a:t>
            </a:r>
          </a:p>
          <a:p>
            <a:pPr marL="0" indent="0">
              <a:buNone/>
            </a:pPr>
            <a:endParaRPr lang="es-E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Empoderamiento</a:t>
            </a:r>
            <a:endParaRPr lang="es-ES" sz="2000" dirty="0">
              <a:solidFill>
                <a:schemeClr val="bg1"/>
              </a:solidFill>
              <a:latin typeface="Arial"/>
            </a:endParaRPr>
          </a:p>
          <a:p>
            <a:pPr marL="0" indent="0">
              <a:buNone/>
            </a:pPr>
            <a:r>
              <a:rPr lang="es-ES" dirty="0"/>
              <a:t>                                                                                             </a:t>
            </a:r>
            <a:r>
              <a:rPr lang="es-ES" sz="2200" dirty="0">
                <a:latin typeface="Arial"/>
                <a:cs typeface="Arial"/>
              </a:rPr>
              <a:t> </a:t>
            </a:r>
            <a:r>
              <a:rPr lang="es-ES" sz="2200" dirty="0">
                <a:solidFill>
                  <a:schemeClr val="bg1"/>
                </a:solidFill>
                <a:latin typeface="Arial"/>
                <a:cs typeface="Arial"/>
              </a:rPr>
              <a:t>Integración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1A3CC0A8-FF81-4E65-9B9B-B7969E167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14" y="3115696"/>
            <a:ext cx="2743200" cy="1287966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206AF5F7-F53D-494D-8105-05ABF9827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51" y="4569663"/>
            <a:ext cx="2743200" cy="1543050"/>
          </a:xfrm>
          <a:prstGeom prst="rect">
            <a:avLst/>
          </a:prstGeom>
        </p:spPr>
      </p:pic>
      <p:pic>
        <p:nvPicPr>
          <p:cNvPr id="6" name="Imagen 6" descr="Texto, Logotipo&#10;&#10;Descripción generada automáticamente">
            <a:extLst>
              <a:ext uri="{FF2B5EF4-FFF2-40B4-BE49-F238E27FC236}">
                <a16:creationId xmlns:a16="http://schemas.microsoft.com/office/drawing/2014/main" id="{628BDD06-B281-4004-A636-23ABD4C00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532" y="4830784"/>
            <a:ext cx="2743200" cy="18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2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F05CD-DB7A-4CBB-8A2D-D09D01BB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35" y="1442711"/>
            <a:ext cx="4058843" cy="39582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>
                <a:solidFill>
                  <a:srgbClr val="FFFFFF"/>
                </a:solidFill>
                <a:latin typeface="Arial"/>
                <a:ea typeface="+mj-lt"/>
                <a:cs typeface="+mj-lt"/>
              </a:rPr>
              <a:t>HERRAMIENTAS y MÉTODOS</a:t>
            </a:r>
            <a:endParaRPr lang="es-E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084B09-C0B6-4D8E-938A-2916237D7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45212"/>
            <a:ext cx="5320696" cy="4930858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buNone/>
            </a:pPr>
            <a:r>
              <a:rPr lang="es-ES" sz="2800" dirty="0">
                <a:latin typeface="Arial"/>
                <a:ea typeface="+mn-lt"/>
                <a:cs typeface="+mn-lt"/>
              </a:rPr>
              <a:t>La adaptación de los medios que se utilizarán para lograr los resultados del proyecto se realiza de manera que los métodos sean adecuados para el entorno y la cultura: tales como los documentos, plantillas y otros mecanismos que se utilizarán para ayudar a asegurar que los artefactos sean apropiados para el proyecto y la organización.</a:t>
            </a:r>
            <a:endParaRPr lang="es-ES" sz="2800">
              <a:latin typeface="Arial"/>
              <a:cs typeface="Arial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02387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1</Words>
  <Application>Microsoft Office PowerPoint</Application>
  <PresentationFormat>Panorámica</PresentationFormat>
  <Paragraphs>1</Paragraphs>
  <Slides>21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Paquete</vt:lpstr>
      <vt:lpstr>Adaptación</vt:lpstr>
      <vt:lpstr>Presentación de PowerPoint</vt:lpstr>
      <vt:lpstr> Alternativa de adaptación</vt:lpstr>
      <vt:lpstr>La adaptación en gestión de proyectos</vt:lpstr>
      <vt:lpstr>¿ Por qué adaptar ?</vt:lpstr>
      <vt:lpstr> Adaptar LOS ASPECTOS DEL PROYECTO </vt:lpstr>
      <vt:lpstr>Procesos</vt:lpstr>
      <vt:lpstr>INVOLUCRAMIENTO</vt:lpstr>
      <vt:lpstr>HERRAMIENTAS y MÉTODOS</vt:lpstr>
      <vt:lpstr>Presentación de PowerPoint</vt:lpstr>
      <vt:lpstr>ADAPTACIÓN DE LOS DOMINIOS DE DESEMPEÑO</vt:lpstr>
      <vt:lpstr>INTERESADOS</vt:lpstr>
      <vt:lpstr>EQUIPO DEL PROYECTO</vt:lpstr>
      <vt:lpstr>ENFOQUE DE DESARROLLO Y CICLO DE VIDA</vt:lpstr>
      <vt:lpstr>PLANIFICACIÓN</vt:lpstr>
      <vt:lpstr>TRABAJO DEL PROYECTO</vt:lpstr>
      <vt:lpstr>ENTREGA</vt:lpstr>
      <vt:lpstr>Métricas  </vt:lpstr>
      <vt:lpstr>DIAGNÓSTICO</vt:lpstr>
      <vt:lpstr>Fuentes investigativas </vt:lpstr>
      <vt:lpstr>CUESTIONARIO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626</cp:revision>
  <dcterms:created xsi:type="dcterms:W3CDTF">2022-03-14T14:14:02Z</dcterms:created>
  <dcterms:modified xsi:type="dcterms:W3CDTF">2022-03-15T14:41:54Z</dcterms:modified>
</cp:coreProperties>
</file>